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581" r:id="rId2"/>
    <p:sldId id="672" r:id="rId3"/>
    <p:sldId id="681" r:id="rId4"/>
    <p:sldId id="691" r:id="rId5"/>
    <p:sldId id="692" r:id="rId6"/>
    <p:sldId id="693" r:id="rId7"/>
    <p:sldId id="677" r:id="rId8"/>
    <p:sldId id="695" r:id="rId9"/>
    <p:sldId id="698" r:id="rId10"/>
    <p:sldId id="696" r:id="rId11"/>
    <p:sldId id="697" r:id="rId12"/>
    <p:sldId id="699" r:id="rId13"/>
    <p:sldId id="700" r:id="rId14"/>
  </p:sldIdLst>
  <p:sldSz cx="9144000" cy="5715000" type="screen16x10"/>
  <p:notesSz cx="6724650" cy="9866313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78E1B4"/>
    <a:srgbClr val="FFFF66"/>
    <a:srgbClr val="FF96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62" autoAdjust="0"/>
    <p:restoredTop sz="73204" autoAdjust="0"/>
  </p:normalViewPr>
  <p:slideViewPr>
    <p:cSldViewPr>
      <p:cViewPr varScale="1">
        <p:scale>
          <a:sx n="103" d="100"/>
          <a:sy n="103" d="100"/>
        </p:scale>
        <p:origin x="1936" y="17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413" y="0"/>
            <a:ext cx="29146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E2877-BD95-1343-A552-BA2868463D4E}" type="datetimeFigureOut">
              <a:rPr lang="en-US" smtClean="0"/>
              <a:pPr/>
              <a:t>11/4/18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739775"/>
            <a:ext cx="5918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78450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46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413" y="9371013"/>
            <a:ext cx="29146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008AE-3493-5D48-A245-434CAFCA04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602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52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726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261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717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67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665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EF6CD-5A05-AD49-B453-FBC4F6F6C8B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686B7-1218-2B4E-BF52-FE29B0DD9F24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08E64-6402-D945-8D5A-2A600D887B38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7596F-CC43-3D4E-BDDF-B35BA1640C1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D6E1C-AFDE-7C44-81F1-DA6F2762B46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4E8D-7F34-0E4E-B530-8998D6EAF25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13D45-15DE-0B4F-AE48-A428CF08051C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5FB2D-7AD0-0C46-9D56-1F21D58EE3A4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F094-7F9F-E94D-A8E9-4611D1C305D6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EC3E1-6F08-2D4D-81E1-165613FF145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0F1C7-C8AA-6447-B063-AB7C7FA3A957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2038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2" charset="0"/>
                <a:ea typeface="Arial" pitchFamily="-102" charset="0"/>
                <a:cs typeface="Arial" pitchFamily="-102" charset="0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203825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02" charset="0"/>
                <a:ea typeface="Arial" pitchFamily="-102" charset="0"/>
                <a:cs typeface="Arial" pitchFamily="-102" charset="0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2038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-102" charset="0"/>
                <a:ea typeface="Arial" pitchFamily="-102" charset="0"/>
                <a:cs typeface="Arial" pitchFamily="-102" charset="0"/>
              </a:defRPr>
            </a:lvl1pPr>
          </a:lstStyle>
          <a:p>
            <a:pPr>
              <a:defRPr/>
            </a:pPr>
            <a:fld id="{E3E1DF86-46F4-9A4D-8002-DFA2F827E7C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0" y="481236"/>
            <a:ext cx="9144000" cy="409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4400" kern="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Mark </a:t>
            </a:r>
            <a:r>
              <a:rPr lang="en-US" sz="4400" kern="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3:7-35</a:t>
            </a:r>
            <a:endParaRPr lang="en-AU" sz="4400" kern="0" dirty="0" smtClean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4400" kern="0" dirty="0" smtClean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4400" kern="0" dirty="0" smtClean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4400" kern="0" dirty="0" smtClean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834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204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152400">
              <a:lnSpc>
                <a:spcPct val="115000"/>
              </a:lnSpc>
              <a:spcAft>
                <a:spcPts val="0"/>
              </a:spcAft>
            </a:pPr>
            <a:r>
              <a:rPr lang="en-AU" sz="2800" b="1" baseline="30000" dirty="0" smtClean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14</a:t>
            </a:r>
            <a:r>
              <a:rPr lang="en-AU" sz="2800" b="1" baseline="30000" dirty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 </a:t>
            </a:r>
            <a:r>
              <a:rPr lang="en-AU" sz="2800" dirty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And he appointed twelve (whom he also named apostles) so that they might be with him and he might send them out to preach </a:t>
            </a:r>
            <a:r>
              <a:rPr lang="en-AU" sz="2800" b="1" baseline="30000" dirty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15 </a:t>
            </a:r>
            <a:r>
              <a:rPr lang="en-AU" sz="2800" dirty="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and have authority to cast out demons</a:t>
            </a:r>
            <a:r>
              <a:rPr lang="en-AU" sz="2800">
                <a:solidFill>
                  <a:schemeClr val="bg1"/>
                </a:solidFill>
                <a:latin typeface="Comic Sans MS" charset="0"/>
                <a:ea typeface="Comic Sans MS" charset="0"/>
                <a:cs typeface="Comic Sans MS" charset="0"/>
              </a:rPr>
              <a:t>.  </a:t>
            </a:r>
            <a:endParaRPr lang="en-GB" sz="2800" dirty="0">
              <a:solidFill>
                <a:schemeClr val="bg1"/>
              </a:solidFill>
              <a:effectLst/>
              <a:latin typeface="Comic Sans MS" charset="0"/>
              <a:ea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25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284666"/>
            <a:ext cx="9121651" cy="1323439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We cannot remain neutral:  Am I a disciple of Jesus, or do I reject Jesus?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Until those who are being drawn to Jesus become disciples, they’re on the outside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Jesus is popular with the crowds, while He gives what they want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Jesus wants disciples who will make Him known to the world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892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Those who are on the inside   /   Those who are on the outside</a:t>
            </a:r>
            <a:endParaRPr lang="en-AU" sz="2000" dirty="0">
              <a:solidFill>
                <a:srgbClr val="FFFF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028" y="1602260"/>
            <a:ext cx="892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Jesus</a:t>
            </a:r>
            <a:r>
              <a:rPr lang="en-US" sz="2000" dirty="0" smtClean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 called to Him, those whom He desired, and they came to Him.</a:t>
            </a:r>
            <a:endParaRPr lang="en-AU" sz="2000" dirty="0">
              <a:solidFill>
                <a:srgbClr val="FFFF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334" y="1921396"/>
            <a:ext cx="9121651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Prepared for mission by being with Jesus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772" y="2315661"/>
            <a:ext cx="892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b="1" baseline="300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14 </a:t>
            </a:r>
            <a:r>
              <a:rPr lang="en-AU" sz="20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And he appointed twelve </a:t>
            </a:r>
            <a:r>
              <a:rPr lang="en-AU" sz="2000" dirty="0" smtClean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.... </a:t>
            </a:r>
            <a:r>
              <a:rPr lang="en-AU" sz="2000" b="1" u="sng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so that they might be with him</a:t>
            </a:r>
            <a:r>
              <a:rPr lang="en-AU" sz="20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 </a:t>
            </a:r>
            <a:r>
              <a:rPr lang="en-AU" sz="2000" dirty="0" smtClean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....</a:t>
            </a:r>
            <a:endParaRPr lang="en-AU" sz="2000" dirty="0">
              <a:solidFill>
                <a:srgbClr val="FFFF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349" y="2628952"/>
            <a:ext cx="9121651" cy="1323439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The greatest blessing we could receive, is to be with the Lord Jesus Christ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When spiritually dry, remember the blessing to be with Jesus, and just be with Him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While we are closest to Jesus, He does His greatest work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Jesus calls those who will be close to Him.  He calls </a:t>
            </a:r>
            <a:r>
              <a:rPr lang="en-US" sz="2000" b="1" u="sng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all</a:t>
            </a: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 ‘types’ to be His disciples.</a:t>
            </a:r>
            <a:endParaRPr lang="en-US" sz="2000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569" y="3859727"/>
            <a:ext cx="892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We may be surprised at those who remain on </a:t>
            </a:r>
            <a:r>
              <a:rPr lang="en-US" sz="200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the outside</a:t>
            </a:r>
            <a:endParaRPr lang="en-AU" sz="2000" dirty="0">
              <a:solidFill>
                <a:srgbClr val="FFFF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344" y="4153644"/>
            <a:ext cx="9121651" cy="707886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Even those we love and our families may hinder us from the mission of God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Idolatry of family is often seen as a virtue.  It is actually a flaw.</a:t>
            </a:r>
            <a:endParaRPr lang="en-US" sz="2000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22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13" grpId="0"/>
      <p:bldP spid="1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377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152400">
              <a:lnSpc>
                <a:spcPct val="115000"/>
              </a:lnSpc>
              <a:spcAft>
                <a:spcPts val="0"/>
              </a:spcAft>
            </a:pPr>
            <a:r>
              <a:rPr lang="en-AU" sz="2800" b="1" baseline="300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31 </a:t>
            </a:r>
            <a:r>
              <a:rPr lang="en-AU" sz="28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And his mother and his brothers came, and standing outside they sent to him and called him.  </a:t>
            </a:r>
            <a:r>
              <a:rPr lang="en-AU" sz="2800" b="1" baseline="300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32 </a:t>
            </a:r>
            <a:r>
              <a:rPr lang="en-AU" sz="28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And a crowd was sitting around him, and they said to him, “Your mother and your brothers are outside, seeking you.”  </a:t>
            </a:r>
            <a:endParaRPr lang="en-AU" sz="2800" dirty="0" smtClean="0">
              <a:solidFill>
                <a:srgbClr val="FFFF00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pPr indent="152400">
              <a:lnSpc>
                <a:spcPct val="115000"/>
              </a:lnSpc>
              <a:spcAft>
                <a:spcPts val="0"/>
              </a:spcAft>
            </a:pPr>
            <a:endParaRPr lang="en-AU" sz="2800" b="1" baseline="30000" dirty="0">
              <a:solidFill>
                <a:srgbClr val="FFFF00"/>
              </a:solidFill>
              <a:latin typeface="Comic Sans MS" charset="0"/>
              <a:ea typeface="Comic Sans MS" charset="0"/>
              <a:cs typeface="Comic Sans MS" charset="0"/>
            </a:endParaRPr>
          </a:p>
          <a:p>
            <a:pPr indent="152400">
              <a:lnSpc>
                <a:spcPct val="115000"/>
              </a:lnSpc>
              <a:spcAft>
                <a:spcPts val="0"/>
              </a:spcAft>
            </a:pPr>
            <a:r>
              <a:rPr lang="en-AU" sz="2800" b="1" baseline="30000" dirty="0" smtClean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33</a:t>
            </a:r>
            <a:r>
              <a:rPr lang="en-AU" sz="2800" b="1" baseline="300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 </a:t>
            </a:r>
            <a:r>
              <a:rPr lang="en-AU" sz="28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And he answered them, “Who are my mother and my brothers?”  </a:t>
            </a:r>
            <a:r>
              <a:rPr lang="en-AU" sz="2800" b="1" baseline="300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34 </a:t>
            </a:r>
            <a:r>
              <a:rPr lang="en-AU" sz="28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And looking about at those who sat around him, he said, “Here are my mother and my brothers!  </a:t>
            </a:r>
            <a:r>
              <a:rPr lang="en-AU" sz="2800" b="1" baseline="300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35 </a:t>
            </a:r>
            <a:r>
              <a:rPr lang="en-AU" sz="28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For whoever does the will of God, he is my brother and sister and mother.” </a:t>
            </a:r>
            <a:endParaRPr lang="en-GB" sz="2700" dirty="0">
              <a:solidFill>
                <a:srgbClr val="FFFF00"/>
              </a:solidFill>
              <a:effectLst/>
              <a:latin typeface="Comic Sans MS" charset="0"/>
              <a:ea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76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284666"/>
            <a:ext cx="9121651" cy="1323439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We cannot remain neutral:  Am I a disciple of Jesus, or do I reject Jesus?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Until those who are being drawn to Jesus become disciples, they’re on the outside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Jesus is popular with the crowds, while He gives what they want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Jesus wants disciples who will make Him known to the world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892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Those who are on the inside   /   Those who are on the outside</a:t>
            </a:r>
            <a:endParaRPr lang="en-AU" sz="2000" dirty="0">
              <a:solidFill>
                <a:srgbClr val="FFFF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028" y="1602260"/>
            <a:ext cx="892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Jesus</a:t>
            </a:r>
            <a:r>
              <a:rPr lang="en-US" sz="2000" dirty="0" smtClean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 called to Him, those whom He desired, and they came to Him.</a:t>
            </a:r>
            <a:endParaRPr lang="en-AU" sz="2000" dirty="0">
              <a:solidFill>
                <a:srgbClr val="FFFF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334" y="1921396"/>
            <a:ext cx="9121651" cy="400110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Prepared for mission by being with Jesus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403" y="2261038"/>
            <a:ext cx="892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b="1" baseline="300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14 </a:t>
            </a:r>
            <a:r>
              <a:rPr lang="en-AU" sz="20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And he appointed twelve </a:t>
            </a:r>
            <a:r>
              <a:rPr lang="en-AU" sz="2000" dirty="0" smtClean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.... </a:t>
            </a:r>
            <a:r>
              <a:rPr lang="en-AU" sz="2000" b="1" u="sng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so that they might be with him</a:t>
            </a:r>
            <a:r>
              <a:rPr lang="en-AU" sz="20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 </a:t>
            </a:r>
            <a:r>
              <a:rPr lang="en-AU" sz="2000" dirty="0" smtClean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....</a:t>
            </a:r>
            <a:endParaRPr lang="en-AU" sz="2000" dirty="0">
              <a:solidFill>
                <a:srgbClr val="FFFF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980" y="2574329"/>
            <a:ext cx="9121651" cy="1323439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The greatest blessing we could receive, is to be with the Lord Jesus Christ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When spiritually dry, remember the blessing to be with Jesus, and just be with Him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While we are closest to Jesus, He does His greatest work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Jesus calls those who will be close to Him.  He calls </a:t>
            </a:r>
            <a:r>
              <a:rPr lang="en-US" sz="2000" b="1" u="sng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all</a:t>
            </a: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 ‘types’ to be His disciples.</a:t>
            </a:r>
            <a:endParaRPr lang="en-US" sz="2000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200" y="3805104"/>
            <a:ext cx="892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We may be surprised at those who remain on </a:t>
            </a:r>
            <a:r>
              <a:rPr lang="en-US" sz="200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the outside</a:t>
            </a:r>
            <a:endParaRPr lang="en-AU" sz="2000" dirty="0">
              <a:solidFill>
                <a:srgbClr val="FFFF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975" y="4099021"/>
            <a:ext cx="9121651" cy="707886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Even those we love and our families may hinder us from the mission of God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Idolatry of family is often seen as a virtue.  It is actually a flaw.</a:t>
            </a:r>
            <a:endParaRPr lang="en-US" sz="2000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975" y="4747093"/>
            <a:ext cx="9133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The radical call of Jesus to discipleship – throw off every restraint, to do God’s will.</a:t>
            </a:r>
            <a:endParaRPr lang="en-AU" sz="2000" dirty="0">
              <a:solidFill>
                <a:srgbClr val="FFFF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75656" y="5035125"/>
            <a:ext cx="7649626" cy="707886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Am I one of the crowd on the outside looking in? </a:t>
            </a:r>
            <a:b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Or am I in the presence of Jesus?</a:t>
            </a:r>
            <a:endParaRPr lang="en-US" sz="2000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147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54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152400">
              <a:lnSpc>
                <a:spcPct val="115000"/>
              </a:lnSpc>
              <a:spcAft>
                <a:spcPts val="0"/>
              </a:spcAft>
            </a:pP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7 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Jesus withdrew with his disciples to the sea, and a great crowd followed, from Galilee and Judea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8 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Jerusalem and </a:t>
            </a:r>
            <a:r>
              <a:rPr lang="en-AU" sz="2800" dirty="0" err="1">
                <a:solidFill>
                  <a:schemeClr val="bg1"/>
                </a:solidFill>
                <a:latin typeface="Times New Roman" charset="0"/>
                <a:ea typeface="Arial" charset="0"/>
              </a:rPr>
              <a:t>Idumea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 and from beyond the Jordan and from around Tyre and Sidon.  When the great crowd heard all that he was doing, they came to him.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9 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he told his disciples to have a boat ready for him because of the crowd, lest they crush him,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10 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for he had healed many, so that all who had diseases pressed around him to touch him.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11 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whenever the unclean spirits saw him, they fell down before him and cried out, “You are the Son of God.”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12 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he strictly ordered them not to make him known.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  <a:endParaRPr lang="en-GB" sz="2700" dirty="0">
              <a:solidFill>
                <a:schemeClr val="bg1"/>
              </a:solidFill>
              <a:effectLst/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1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54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152400">
              <a:lnSpc>
                <a:spcPct val="115000"/>
              </a:lnSpc>
              <a:spcAft>
                <a:spcPts val="0"/>
              </a:spcAft>
            </a:pP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13 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he went up on the mountain and called to him those whom he desired, and they came to him.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14 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he appointed twelve (whom he also named apostles) so that they might be with him and he might send them out to preach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15 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have authority to cast out demons.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16 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He appointed the twelve:  Simon (to whom he gave the name Peter);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17 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James the son of Zebedee and John the brother of James (to whom he gave the name </a:t>
            </a:r>
            <a:r>
              <a:rPr lang="en-AU" sz="2800" dirty="0" err="1">
                <a:solidFill>
                  <a:schemeClr val="bg1"/>
                </a:solidFill>
                <a:latin typeface="Times New Roman" charset="0"/>
                <a:ea typeface="Arial" charset="0"/>
              </a:rPr>
              <a:t>Boanerges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, that is, Sons of Thunder);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18 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Andrew, and Philip, and Bartholomew, and Matthew, and Thomas, and James the son of </a:t>
            </a:r>
            <a:r>
              <a:rPr lang="en-AU" sz="2800" dirty="0" err="1">
                <a:solidFill>
                  <a:schemeClr val="bg1"/>
                </a:solidFill>
                <a:latin typeface="Times New Roman" charset="0"/>
                <a:ea typeface="Arial" charset="0"/>
              </a:rPr>
              <a:t>Alphaeus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, and Thaddaeus, and Simon the Zealot,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19 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Judas Iscariot, who betrayed him.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  <a:endParaRPr lang="en-GB" sz="2800" dirty="0">
              <a:solidFill>
                <a:schemeClr val="bg1"/>
              </a:solidFill>
              <a:effectLst/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2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4144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152400">
              <a:lnSpc>
                <a:spcPct val="115000"/>
              </a:lnSpc>
              <a:spcAft>
                <a:spcPts val="0"/>
              </a:spcAft>
            </a:pP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20 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Then he went home, and the crowd gathered again, so that they could not even eat.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21 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And when his family heard it, they went out to seize him, for they were saying, “He is out of his mind.” </a:t>
            </a:r>
            <a:endParaRPr lang="en-GB" sz="2400" dirty="0">
              <a:solidFill>
                <a:schemeClr val="bg1"/>
              </a:solidFill>
              <a:latin typeface="Calibri" charset="0"/>
              <a:ea typeface="Arial" charset="0"/>
              <a:cs typeface="Times New Roman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endParaRPr lang="en-US" sz="2800" b="1" dirty="0" smtClean="0">
              <a:solidFill>
                <a:schemeClr val="bg1"/>
              </a:solidFill>
              <a:latin typeface="Times New Roman" charset="0"/>
              <a:ea typeface="Arial" charset="0"/>
              <a:cs typeface="Times New Roman" charset="0"/>
            </a:endParaRPr>
          </a:p>
          <a:p>
            <a:r>
              <a:rPr lang="en-AU" sz="2800" b="1" baseline="30000" dirty="0" smtClean="0">
                <a:solidFill>
                  <a:schemeClr val="bg1"/>
                </a:solidFill>
                <a:latin typeface="Times New Roman" charset="0"/>
                <a:ea typeface="Arial" charset="0"/>
              </a:rPr>
              <a:t>22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the scribes who came down from Jerusalem were saying, “He is possessed by </a:t>
            </a:r>
            <a:r>
              <a:rPr lang="en-AU" sz="2800" dirty="0" err="1">
                <a:solidFill>
                  <a:schemeClr val="bg1"/>
                </a:solidFill>
                <a:latin typeface="Times New Roman" charset="0"/>
                <a:ea typeface="Arial" charset="0"/>
              </a:rPr>
              <a:t>Beelzebul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,” and “by the prince of demons he casts out the demons.”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  <a:endParaRPr lang="en-GB" sz="2700" dirty="0">
              <a:solidFill>
                <a:schemeClr val="bg1"/>
              </a:solidFill>
              <a:effectLst/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98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833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152400">
              <a:lnSpc>
                <a:spcPct val="115000"/>
              </a:lnSpc>
              <a:spcAft>
                <a:spcPts val="0"/>
              </a:spcAft>
            </a:pPr>
            <a:r>
              <a:rPr lang="en-AU" sz="2600" b="1" baseline="300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23 </a:t>
            </a:r>
            <a:r>
              <a:rPr lang="en-AU" sz="26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And he called them to him and said to them in parables, “How can Satan cast out Satan?  </a:t>
            </a:r>
            <a:r>
              <a:rPr lang="en-AU" sz="2600" b="1" baseline="300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24 </a:t>
            </a:r>
            <a:r>
              <a:rPr lang="en-AU" sz="26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If a kingdom is divided against itself, that kingdom cannot stand.  </a:t>
            </a:r>
            <a:r>
              <a:rPr lang="en-AU" sz="2600" b="1" baseline="300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25 </a:t>
            </a:r>
            <a:r>
              <a:rPr lang="en-AU" sz="26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And if a house is divided against itself, that house will not be able to stand.  </a:t>
            </a:r>
            <a:r>
              <a:rPr lang="en-AU" sz="2600" b="1" baseline="300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26 </a:t>
            </a:r>
            <a:r>
              <a:rPr lang="en-AU" sz="26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And if Satan has risen up against himself and is divided, he cannot stand, but is coming to an end.  </a:t>
            </a:r>
            <a:r>
              <a:rPr lang="en-AU" sz="2600" b="1" baseline="300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27 </a:t>
            </a:r>
            <a:r>
              <a:rPr lang="en-AU" sz="26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But no one can enter a strong man’s house and plunder his goods, unless he first binds the strong man.  Then indeed he may plunder his house. </a:t>
            </a:r>
            <a:endParaRPr lang="en-GB" sz="2200" dirty="0">
              <a:solidFill>
                <a:schemeClr val="bg1"/>
              </a:solidFill>
              <a:latin typeface="Calibri" charset="0"/>
              <a:ea typeface="Arial" charset="0"/>
              <a:cs typeface="Times New Roman" charset="0"/>
            </a:endParaRPr>
          </a:p>
          <a:p>
            <a:pPr indent="152400">
              <a:lnSpc>
                <a:spcPct val="115000"/>
              </a:lnSpc>
              <a:spcAft>
                <a:spcPts val="0"/>
              </a:spcAft>
            </a:pPr>
            <a:r>
              <a:rPr lang="en-AU" sz="2200" dirty="0">
                <a:solidFill>
                  <a:schemeClr val="bg1"/>
                </a:solidFill>
                <a:latin typeface="Times New Roman" charset="0"/>
                <a:ea typeface="Arial" charset="0"/>
                <a:cs typeface="Times New Roman" charset="0"/>
              </a:rPr>
              <a:t> </a:t>
            </a:r>
            <a:endParaRPr lang="en-GB" sz="2200" dirty="0">
              <a:solidFill>
                <a:schemeClr val="bg1"/>
              </a:solidFill>
              <a:latin typeface="Calibri" charset="0"/>
              <a:ea typeface="Arial" charset="0"/>
              <a:cs typeface="Times New Roman" charset="0"/>
            </a:endParaRPr>
          </a:p>
          <a:p>
            <a:r>
              <a:rPr lang="en-AU" sz="26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28 </a:t>
            </a:r>
            <a:r>
              <a:rPr lang="en-AU" sz="26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“Truly, I say to you, all sins will be forgiven the children of man, and whatever blasphemies they utter, </a:t>
            </a:r>
            <a:r>
              <a:rPr lang="en-AU" sz="26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29 </a:t>
            </a:r>
            <a:r>
              <a:rPr lang="en-AU" sz="26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but whoever blasphemes against the Holy Spirit never has forgiveness, but is guilty of an eternal sin” — </a:t>
            </a:r>
            <a:r>
              <a:rPr lang="en-AU" sz="26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30 </a:t>
            </a:r>
            <a:r>
              <a:rPr lang="en-AU" sz="26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for they were saying, “He has an unclean spirit.”</a:t>
            </a:r>
            <a:r>
              <a:rPr lang="en-GB" sz="2600" dirty="0">
                <a:solidFill>
                  <a:schemeClr val="bg1"/>
                </a:solidFill>
              </a:rPr>
              <a:t> </a:t>
            </a:r>
            <a:endParaRPr lang="en-GB" sz="2600" dirty="0">
              <a:solidFill>
                <a:schemeClr val="bg1"/>
              </a:solidFill>
              <a:effectLst/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10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4016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152400">
              <a:lnSpc>
                <a:spcPct val="115000"/>
              </a:lnSpc>
              <a:spcAft>
                <a:spcPts val="0"/>
              </a:spcAft>
            </a:pP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31 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his mother and his brothers came, and standing outside they sent to him and called him.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32 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a crowd was sitting around him, and they said to him, “Your mother and your brothers are outside, seeking you.”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33 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he answered them, “Who are my mother and my brothers?”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34 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And looking about at those who sat around him, he said, “Here are my mother and my brothers!  </a:t>
            </a:r>
            <a:r>
              <a:rPr lang="en-AU" sz="2800" b="1" baseline="300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35 </a:t>
            </a:r>
            <a:r>
              <a:rPr lang="en-AU" sz="2800" dirty="0">
                <a:solidFill>
                  <a:schemeClr val="bg1"/>
                </a:solidFill>
                <a:latin typeface="Times New Roman" charset="0"/>
                <a:ea typeface="Arial" charset="0"/>
              </a:rPr>
              <a:t>For whoever does the will of God, he is my brother and sister and mother.” </a:t>
            </a:r>
            <a:endParaRPr lang="en-GB" sz="2700" dirty="0">
              <a:solidFill>
                <a:schemeClr val="bg1"/>
              </a:solidFill>
              <a:effectLst/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39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284666"/>
            <a:ext cx="9121651" cy="707886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We cannot remain neutral:  Am I a disciple of Jesus, or do I reject Jesus?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Until those who are being drawn to Jesus become disciples, they’re on the outside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892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Those who are on the inside   /   Those who are on the outside</a:t>
            </a:r>
            <a:endParaRPr lang="en-AU" sz="2000" dirty="0">
              <a:solidFill>
                <a:srgbClr val="FFFF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169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p of Isra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0"/>
            <a:ext cx="4139952" cy="5642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57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284666"/>
            <a:ext cx="9121651" cy="1323439"/>
          </a:xfrm>
          <a:prstGeom prst="rect">
            <a:avLst/>
          </a:prstGeom>
          <a:noFill/>
          <a:ln w="15875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We cannot remain neutral:  Am I a disciple of Jesus, or do I reject Jesus?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Until those who are being drawn to Jesus become disciples, they’re on the outside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Jesus is popular with the crowds, while He gives what they want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Jesus wants disciples who will make Him known to the world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892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Those who are on the inside   /   Those who are on the outside</a:t>
            </a:r>
            <a:endParaRPr lang="en-AU" sz="2000" dirty="0">
              <a:solidFill>
                <a:srgbClr val="FFFF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028" y="1602260"/>
            <a:ext cx="8927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Jesus</a:t>
            </a:r>
            <a:r>
              <a:rPr lang="en-US" sz="2000" dirty="0" smtClean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 called to Him, those whom He desired, and they came to Him.</a:t>
            </a:r>
            <a:endParaRPr lang="en-AU" sz="2000" dirty="0">
              <a:solidFill>
                <a:srgbClr val="FFFF00"/>
              </a:solidFill>
              <a:latin typeface="Comic Sans MS" charset="0"/>
              <a:ea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31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66148</TotalTime>
  <Words>580</Words>
  <Application>Microsoft Macintosh PowerPoint</Application>
  <PresentationFormat>On-screen Show (16:10)</PresentationFormat>
  <Paragraphs>63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Comic Sans MS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UC Queensland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 Brumpton</dc:creator>
  <cp:lastModifiedBy>Michael Brumpton</cp:lastModifiedBy>
  <cp:revision>1160</cp:revision>
  <cp:lastPrinted>2018-11-02T08:02:53Z</cp:lastPrinted>
  <dcterms:created xsi:type="dcterms:W3CDTF">2016-11-04T06:28:01Z</dcterms:created>
  <dcterms:modified xsi:type="dcterms:W3CDTF">2018-11-04T03:14:51Z</dcterms:modified>
</cp:coreProperties>
</file>